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sldIdLst>
    <p:sldId id="272" r:id="rId2"/>
    <p:sldId id="285" r:id="rId3"/>
    <p:sldId id="276" r:id="rId4"/>
    <p:sldId id="282" r:id="rId5"/>
    <p:sldId id="277" r:id="rId6"/>
    <p:sldId id="283" r:id="rId7"/>
    <p:sldId id="278" r:id="rId8"/>
    <p:sldId id="284" r:id="rId9"/>
    <p:sldId id="281" r:id="rId10"/>
    <p:sldId id="28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76327" autoAdjust="0"/>
  </p:normalViewPr>
  <p:slideViewPr>
    <p:cSldViewPr snapToGrid="0">
      <p:cViewPr varScale="1">
        <p:scale>
          <a:sx n="53" d="100"/>
          <a:sy n="53" d="100"/>
        </p:scale>
        <p:origin x="1416" y="7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9/17/2021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solidFill>
                  <a:srgbClr val="0070C0"/>
                </a:solidFill>
                <a:highlight>
                  <a:srgbClr val="FFFF00"/>
                </a:highlight>
              </a:rPr>
              <a:t>Greetings, During this presentation, I'll walk you through a SWOT analysis of the Samsung Corporation. I'll speak about the company's strengths and</a:t>
            </a:r>
            <a:r>
              <a:rPr lang="en-US" i="1" baseline="0" dirty="0" smtClean="0">
                <a:solidFill>
                  <a:srgbClr val="0070C0"/>
                </a:solidFill>
                <a:highlight>
                  <a:srgbClr val="FFFF00"/>
                </a:highlight>
              </a:rPr>
              <a:t> weaknesses</a:t>
            </a:r>
            <a:r>
              <a:rPr lang="en-US" i="1" dirty="0" smtClean="0">
                <a:solidFill>
                  <a:srgbClr val="0070C0"/>
                </a:solidFill>
                <a:highlight>
                  <a:srgbClr val="FFFF00"/>
                </a:highlight>
              </a:rPr>
              <a:t> , as well as its opportunities</a:t>
            </a:r>
            <a:r>
              <a:rPr lang="en-US" i="1" baseline="0" dirty="0" smtClean="0">
                <a:solidFill>
                  <a:srgbClr val="0070C0"/>
                </a:solidFill>
                <a:highlight>
                  <a:srgbClr val="FFFF00"/>
                </a:highlight>
              </a:rPr>
              <a:t> </a:t>
            </a:r>
            <a:r>
              <a:rPr lang="en-US" i="1" dirty="0" smtClean="0">
                <a:solidFill>
                  <a:srgbClr val="0070C0"/>
                </a:solidFill>
                <a:highlight>
                  <a:srgbClr val="FFFF00"/>
                </a:highlight>
              </a:rPr>
              <a:t>and threats</a:t>
            </a:r>
            <a:r>
              <a:rPr lang="en-US" i="1" baseline="0" dirty="0" smtClean="0">
                <a:solidFill>
                  <a:srgbClr val="0070C0"/>
                </a:solidFill>
                <a:highlight>
                  <a:srgbClr val="FFFF00"/>
                </a:highlight>
              </a:rPr>
              <a:t>.</a:t>
            </a:r>
            <a:endParaRPr lang="en-US" i="1" dirty="0">
              <a:solidFill>
                <a:srgbClr val="0070C0"/>
              </a:solidFill>
              <a:highlight>
                <a:srgbClr val="FFFF00"/>
              </a:highlight>
            </a:endParaRPr>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dirty="0"/>
          </a:p>
        </p:txBody>
      </p:sp>
      <p:sp>
        <p:nvSpPr>
          <p:cNvPr id="4" name="Slide Number Placeholder 3"/>
          <p:cNvSpPr>
            <a:spLocks noGrp="1"/>
          </p:cNvSpPr>
          <p:nvPr>
            <p:ph type="sldNum" sz="quarter" idx="5"/>
          </p:nvPr>
        </p:nvSpPr>
        <p:spPr/>
        <p:txBody>
          <a:bodyPr/>
          <a:lstStyle/>
          <a:p>
            <a:fld id="{893B0CF2-7F87-4E02-A248-870047730F99}" type="slidenum">
              <a:rPr lang="en-US" smtClean="0"/>
              <a:t>10</a:t>
            </a:fld>
            <a:endParaRPr lang="en-US"/>
          </a:p>
        </p:txBody>
      </p:sp>
    </p:spTree>
    <p:extLst>
      <p:ext uri="{BB962C8B-B14F-4D97-AF65-F5344CB8AC3E}">
        <p14:creationId xmlns:p14="http://schemas.microsoft.com/office/powerpoint/2010/main" val="3489695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Business strengths are internal strategic elements that relate to the skills, resources, and capabilities that support the company's value chain as well as the development and profitability of the semiconductors, consumer electronics, and technology solutions companies in this SWOT analysis.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Samsung's vulnerabilities are internal constraints that constrain the company's ability to capitalize on the possibilities identified in this SWOT analysis. These flaws put constraints on the company's semiconductor and consumer electronics businesses' long-term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Opportunities are external variables that enable further company development, as detailed in this section of Samsung's SWOT analysis. These possibilities arise as a result of technology advancements, industry expansion, and strategic partnerships with a variety of corporate organizations.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Threats are external variables that, in this Samsung SWOT analysis, adversely affect or destabilize the company's performance, growth, and development in the worldwide semiconductor, consumer electronics, and associated technology markets. Even with a broad and diverse global presence, some elements in the company's sectors pose risks.</a:t>
            </a:r>
            <a:endParaRPr lang="en-US" dirty="0"/>
          </a:p>
        </p:txBody>
      </p:sp>
      <p:sp>
        <p:nvSpPr>
          <p:cNvPr id="4" name="Slide Number Placeholder 3"/>
          <p:cNvSpPr>
            <a:spLocks noGrp="1"/>
          </p:cNvSpPr>
          <p:nvPr>
            <p:ph type="sldNum" sz="quarter" idx="10"/>
          </p:nvPr>
        </p:nvSpPr>
        <p:spPr/>
        <p:txBody>
          <a:bodyPr/>
          <a:lstStyle/>
          <a:p>
            <a:fld id="{893B0CF2-7F87-4E02-A248-870047730F99}" type="slidenum">
              <a:rPr lang="en-US" smtClean="0"/>
              <a:t>2</a:t>
            </a:fld>
            <a:endParaRPr lang="en-US"/>
          </a:p>
        </p:txBody>
      </p:sp>
    </p:spTree>
    <p:extLst>
      <p:ext uri="{BB962C8B-B14F-4D97-AF65-F5344CB8AC3E}">
        <p14:creationId xmlns:p14="http://schemas.microsoft.com/office/powerpoint/2010/main" val="1820705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rgbClr val="0070C0"/>
                </a:solidFill>
              </a:rPr>
              <a:t>Samsung is a highly competitive brand in the worldwide market, particularly in consumer electronics. The brand competes with some of the industry's largest brands, including Apple, Google, and Sony. This is an internal strength that contributes to Samsung's capacity to develop and expand in the face of competition.</a:t>
            </a:r>
          </a:p>
          <a:p>
            <a:r>
              <a:rPr lang="en-US" dirty="0" smtClean="0">
                <a:solidFill>
                  <a:srgbClr val="0070C0"/>
                </a:solidFill>
              </a:rPr>
              <a:t>Strategic relationships with software developers are analyzed in this SWOT analysis as a potential source of revenue growth for Samsung, taking into account the company's design, development, and manufacturing capabilities. For instance, exclusive agreements with software developers may add functionality to the company's consumer devices, increasing their competitiveness.</a:t>
            </a:r>
          </a:p>
          <a:p>
            <a:endParaRPr lang="en-US" dirty="0" smtClean="0">
              <a:solidFill>
                <a:srgbClr val="0070C0"/>
              </a:solidFill>
            </a:endParaRPr>
          </a:p>
        </p:txBody>
      </p:sp>
      <p:sp>
        <p:nvSpPr>
          <p:cNvPr id="4" name="Slide Number Placeholder 3"/>
          <p:cNvSpPr>
            <a:spLocks noGrp="1"/>
          </p:cNvSpPr>
          <p:nvPr>
            <p:ph type="sldNum" sz="quarter" idx="5"/>
          </p:nvPr>
        </p:nvSpPr>
        <p:spPr/>
        <p:txBody>
          <a:bodyPr/>
          <a:lstStyle/>
          <a:p>
            <a:fld id="{893B0CF2-7F87-4E02-A248-870047730F99}" type="slidenum">
              <a:rPr lang="en-US" smtClean="0"/>
              <a:t>3</a:t>
            </a:fld>
            <a:endParaRPr lang="en-US"/>
          </a:p>
        </p:txBody>
      </p:sp>
    </p:spTree>
    <p:extLst>
      <p:ext uri="{BB962C8B-B14F-4D97-AF65-F5344CB8AC3E}">
        <p14:creationId xmlns:p14="http://schemas.microsoft.com/office/powerpoint/2010/main" val="4237878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Samsung's companies and industry environment create a competitive climate that necessitates the development of novel methods to maintain company growth in the face of competition. As shown by this SWOT analysis, the firm has key capabilities necessary for expanding market share, boosting sales revenues, and expanding technological business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The business will capitalize on recognized possibilities, such as strategic alliances, to bolster its competitiveness in the global consumer electronics industry.</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4</a:t>
            </a:fld>
            <a:endParaRPr lang="en-US"/>
          </a:p>
        </p:txBody>
      </p:sp>
    </p:spTree>
    <p:extLst>
      <p:ext uri="{BB962C8B-B14F-4D97-AF65-F5344CB8AC3E}">
        <p14:creationId xmlns:p14="http://schemas.microsoft.com/office/powerpoint/2010/main" val="3599680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Samsung's revenue growth is mostly driven by market penetration. Sector penetration, according to Igor </a:t>
            </a:r>
            <a:r>
              <a:rPr lang="en-US" i="1" dirty="0" err="1" smtClean="0"/>
              <a:t>Ansoff's</a:t>
            </a:r>
            <a:r>
              <a:rPr lang="en-US" i="1" dirty="0" smtClean="0"/>
              <a:t> matrix, is a strategy for growing the technology company by boosting revenues from the sale of existing goods in existing areas, such as the European Union's consumer electronics market, where the corporation currently operates.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Given the focus on product excellence in Samsung's corporate goal and vision statements, product development is a critical component of the enterprise's aggressive growth strategy. Product development's strategic goal in this instance is to expand the company via new goods, such as new technological devices.</a:t>
            </a:r>
          </a:p>
        </p:txBody>
      </p:sp>
      <p:sp>
        <p:nvSpPr>
          <p:cNvPr id="4" name="Slide Number Placeholder 3"/>
          <p:cNvSpPr>
            <a:spLocks noGrp="1"/>
          </p:cNvSpPr>
          <p:nvPr>
            <p:ph type="sldNum" sz="quarter" idx="5"/>
          </p:nvPr>
        </p:nvSpPr>
        <p:spPr/>
        <p:txBody>
          <a:bodyPr/>
          <a:lstStyle/>
          <a:p>
            <a:fld id="{893B0CF2-7F87-4E02-A248-870047730F99}" type="slidenum">
              <a:rPr lang="en-US" smtClean="0"/>
              <a:t>5</a:t>
            </a:fld>
            <a:endParaRPr lang="en-US"/>
          </a:p>
        </p:txBody>
      </p:sp>
    </p:spTree>
    <p:extLst>
      <p:ext uri="{BB962C8B-B14F-4D97-AF65-F5344CB8AC3E}">
        <p14:creationId xmlns:p14="http://schemas.microsoft.com/office/powerpoint/2010/main" val="2518436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The Samsung business has employed two primary methods to increase profitability via sales: increasing sales to current profitable clients and identifying comparable consumers to sell to. Samsung has utilized the approach of expanding into new markets to change its company and, when done properly, may substantially improve its profitability. However, entering new markets may be hazardous, and errors can be very costly.</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6</a:t>
            </a:fld>
            <a:endParaRPr lang="en-US"/>
          </a:p>
        </p:txBody>
      </p:sp>
    </p:spTree>
    <p:extLst>
      <p:ext uri="{BB962C8B-B14F-4D97-AF65-F5344CB8AC3E}">
        <p14:creationId xmlns:p14="http://schemas.microsoft.com/office/powerpoint/2010/main" val="3340933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A small number of well-defined goals demonstrates that the senior leadership team has done the difficult job of balancing conflicting objectives. Rather of presenting a laundry list of objectives, this attempt to make choices demonstrates the senior leaders' commitment to those aims. A small number of strategic objectives enables external stakeholders to quickly evaluate what is most important to the business.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Businesses should explain why their strategic objectives are important and how they will contribute to the creation and capture of value. Samsung, for example, articulated why its commitment to product innovation is critical in terms of customer value.” 3 Clarifying the "why" behind the "what" is especially critical if the priorities do not have an immediate effect on the bottom line.</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7</a:t>
            </a:fld>
            <a:endParaRPr lang="en-US"/>
          </a:p>
        </p:txBody>
      </p:sp>
    </p:spTree>
    <p:extLst>
      <p:ext uri="{BB962C8B-B14F-4D97-AF65-F5344CB8AC3E}">
        <p14:creationId xmlns:p14="http://schemas.microsoft.com/office/powerpoint/2010/main" val="2650875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The more information you provide in an open, factual, and easily understandable manner, the more likely stakeholders will take the time to understand your objectives, their position, and how it may impact them.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Recognize that each individual or community is unique and choose the communication medium that is best for them — email, online platforms, social media, phone, or in-person group gatherings. Individuals should be given a range of ways to connect with you and provide feedback.</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8</a:t>
            </a:fld>
            <a:endParaRPr lang="en-US"/>
          </a:p>
        </p:txBody>
      </p:sp>
    </p:spTree>
    <p:extLst>
      <p:ext uri="{BB962C8B-B14F-4D97-AF65-F5344CB8AC3E}">
        <p14:creationId xmlns:p14="http://schemas.microsoft.com/office/powerpoint/2010/main" val="1397175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Children need to study in a clean, safe, and well-lit setting, but for many communities across the globe, the resources required to provide that environment are just not available. Recognizing this need, Samsung Engineering has been converting abandoned schools and community centers across the globe into children's libraries, notably in India, Iraq, Uzbekistan, and Bolivia. The initiative, which started in 2012, has grown to enormous success, and since 2014, it has been merged with the scholarship and Eco-Generation program, which teaches youngsters about environmental stewardship, in order to contribute to the local community's growth.</a:t>
            </a:r>
          </a:p>
          <a:p>
            <a:r>
              <a:rPr lang="en-US" dirty="0" smtClean="0"/>
              <a:t>With library buildings being renovated throughout the world, Samsung Engineering's next task was to stock those libraries with books. To accomplish this, we run a parallel program in which we donate books in the names of guests who visit Samsung Engineering's corporate promotion center at the company's headquarters in Seoul. We may invest in the future by establishing libraries and stocking them with literature.</a:t>
            </a:r>
          </a:p>
          <a:p>
            <a:r>
              <a:rPr lang="en-US" dirty="0" smtClean="0"/>
              <a:t>Samsung SDI is actively engaged in addressing rapidly evolving sustainability problems. To do this, we identify critical problems in each area from various stakeholders and incorporate them into our sustainability management practices. Samsung SDI unveiled its TBL (Triple Bottom Line) sustainability management vision, which aims to contribute to mankind via sustainable development while demonstrating leadership in the economy, environment, and society.</a:t>
            </a:r>
          </a:p>
          <a:p>
            <a:r>
              <a:rPr lang="en-US" dirty="0" smtClean="0"/>
              <a:t>Since 2002, Samsung SDI has practiced sustainable management. In 2004, we established a dedicated sustainability management office. By doing so, we are attempting to engage with society and provide the goods and services that our community really needs. Samsung released its first sustainability report in Korea.</a:t>
            </a:r>
          </a:p>
          <a:p>
            <a:endParaRPr lang="en-US" dirty="0"/>
          </a:p>
        </p:txBody>
      </p:sp>
      <p:sp>
        <p:nvSpPr>
          <p:cNvPr id="4" name="Slide Number Placeholder 3"/>
          <p:cNvSpPr>
            <a:spLocks noGrp="1"/>
          </p:cNvSpPr>
          <p:nvPr>
            <p:ph type="sldNum" sz="quarter" idx="5"/>
          </p:nvPr>
        </p:nvSpPr>
        <p:spPr/>
        <p:txBody>
          <a:bodyPr/>
          <a:lstStyle/>
          <a:p>
            <a:fld id="{893B0CF2-7F87-4E02-A248-870047730F99}" type="slidenum">
              <a:rPr lang="en-US" smtClean="0"/>
              <a:t>9</a:t>
            </a:fld>
            <a:endParaRPr lang="en-US"/>
          </a:p>
        </p:txBody>
      </p:sp>
    </p:spTree>
    <p:extLst>
      <p:ext uri="{BB962C8B-B14F-4D97-AF65-F5344CB8AC3E}">
        <p14:creationId xmlns:p14="http://schemas.microsoft.com/office/powerpoint/2010/main" val="1228618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021A1D30-C0A0-4124-A783-34D9F15FA0FE}" type="datetime1">
              <a:rPr lang="en-US" smtClean="0"/>
              <a:t>9/17/2021</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9/17/2021</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9/17/2021</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9/17/2021</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9/17/2021</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9/17/2021</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9/17/2021</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9/17/2021</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9/17/2021</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9/17/2021</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9/17/2021</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9/17/2021</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a:t>BUS499 Capstone</a:t>
            </a:r>
            <a:endParaRPr lang="en-US" dirty="0"/>
          </a:p>
        </p:txBody>
      </p:sp>
      <p:sp>
        <p:nvSpPr>
          <p:cNvPr id="5" name="Subtitle 4"/>
          <p:cNvSpPr>
            <a:spLocks noGrp="1"/>
          </p:cNvSpPr>
          <p:nvPr>
            <p:ph type="subTitle" idx="1"/>
          </p:nvPr>
        </p:nvSpPr>
        <p:spPr/>
        <p:txBody>
          <a:bodyPr/>
          <a:lstStyle/>
          <a:p>
            <a:r>
              <a:rPr lang="en-US" dirty="0"/>
              <a:t>Week 10 Assignment</a:t>
            </a:r>
          </a:p>
          <a:p>
            <a:r>
              <a:rPr lang="en-US" dirty="0">
                <a:solidFill>
                  <a:srgbClr val="00B0F0"/>
                </a:solidFill>
              </a:rPr>
              <a:t>Insert Student’s Name Here</a:t>
            </a:r>
          </a:p>
          <a:p>
            <a:endParaRPr lang="en-US" dirty="0"/>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References</a:t>
            </a:r>
          </a:p>
        </p:txBody>
      </p:sp>
      <p:sp>
        <p:nvSpPr>
          <p:cNvPr id="2" name="Content Placeholder 1"/>
          <p:cNvSpPr>
            <a:spLocks noGrp="1"/>
          </p:cNvSpPr>
          <p:nvPr>
            <p:ph idx="1"/>
          </p:nvPr>
        </p:nvSpPr>
        <p:spPr/>
        <p:txBody>
          <a:bodyPr>
            <a:normAutofit/>
          </a:bodyPr>
          <a:lstStyle/>
          <a:p>
            <a:r>
              <a:rPr lang="en-US" dirty="0" err="1"/>
              <a:t>Hitt</a:t>
            </a:r>
            <a:r>
              <a:rPr lang="en-US" dirty="0"/>
              <a:t>, M. A., Ireland, R. D., &amp; </a:t>
            </a:r>
            <a:r>
              <a:rPr lang="en-US" dirty="0" err="1"/>
              <a:t>Hoskisson</a:t>
            </a:r>
            <a:r>
              <a:rPr lang="en-US" dirty="0"/>
              <a:t>, R. E. (2013). Strategic management: Concepts and cases: </a:t>
            </a:r>
            <a:r>
              <a:rPr lang="en-US" dirty="0" err="1"/>
              <a:t>Competiveness</a:t>
            </a:r>
            <a:r>
              <a:rPr lang="en-US" dirty="0"/>
              <a:t> and globalization (10th ed.). Mason, OH: South-Western Cengage Learning.</a:t>
            </a:r>
          </a:p>
          <a:p>
            <a:r>
              <a:rPr lang="en-US" dirty="0"/>
              <a:t>Omer, S. K. (2019). SWOT analysis implementation's significance on strategy planning Samsung mobile company as an example. </a:t>
            </a:r>
            <a:r>
              <a:rPr lang="en-US" i="1" dirty="0"/>
              <a:t>Journal of Process Management. New Technologies</a:t>
            </a:r>
            <a:r>
              <a:rPr lang="en-US" dirty="0"/>
              <a:t>, </a:t>
            </a:r>
            <a:r>
              <a:rPr lang="en-US" i="1" dirty="0"/>
              <a:t>7</a:t>
            </a:r>
            <a:r>
              <a:rPr lang="en-US" dirty="0"/>
              <a:t>(1), 56-62</a:t>
            </a:r>
            <a:r>
              <a:rPr lang="en-US" dirty="0" smtClean="0"/>
              <a:t>.</a:t>
            </a:r>
          </a:p>
          <a:p>
            <a:r>
              <a:rPr lang="en-US" dirty="0" err="1"/>
              <a:t>Hidiroglu</a:t>
            </a:r>
            <a:r>
              <a:rPr lang="en-US" dirty="0"/>
              <a:t>, D. (2021). The Strategies in Global Semiconductor Industry: The SWOT Analysts of Samsung Electronics Company. </a:t>
            </a:r>
            <a:r>
              <a:rPr lang="en-US" i="1" dirty="0"/>
              <a:t>American Journal of Management</a:t>
            </a:r>
            <a:r>
              <a:rPr lang="en-US" dirty="0"/>
              <a:t>, </a:t>
            </a:r>
            <a:r>
              <a:rPr lang="en-US" i="1" dirty="0"/>
              <a:t>21</a:t>
            </a:r>
            <a:r>
              <a:rPr lang="en-US" dirty="0"/>
              <a:t>(2), 107-118.</a:t>
            </a:r>
            <a:endParaRPr lang="en-US" dirty="0" smtClean="0"/>
          </a:p>
          <a:p>
            <a:endParaRPr lang="en-US" dirty="0">
              <a:solidFill>
                <a:srgbClr val="0070C0"/>
              </a:solidFill>
            </a:endParaRPr>
          </a:p>
          <a:p>
            <a:endParaRPr lang="en-US" dirty="0">
              <a:solidFill>
                <a:srgbClr val="0070C0"/>
              </a:solidFill>
            </a:endParaRPr>
          </a:p>
        </p:txBody>
      </p:sp>
    </p:spTree>
    <p:extLst>
      <p:ext uri="{BB962C8B-B14F-4D97-AF65-F5344CB8AC3E}">
        <p14:creationId xmlns:p14="http://schemas.microsoft.com/office/powerpoint/2010/main" val="97621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704088"/>
            <a:ext cx="11101137" cy="1143000"/>
          </a:xfrm>
        </p:spPr>
        <p:txBody>
          <a:bodyPr>
            <a:normAutofit fontScale="90000"/>
          </a:bodyPr>
          <a:lstStyle/>
          <a:p>
            <a:r>
              <a:rPr lang="en-US" dirty="0"/>
              <a:t>SWOT Analysis of </a:t>
            </a:r>
            <a:r>
              <a:rPr lang="en-US" dirty="0" smtClean="0">
                <a:solidFill>
                  <a:schemeClr val="tx1">
                    <a:lumMod val="65000"/>
                    <a:lumOff val="35000"/>
                  </a:schemeClr>
                </a:solidFill>
              </a:rPr>
              <a:t>Samsung company</a:t>
            </a:r>
            <a:endParaRPr lang="en-US" dirty="0">
              <a:solidFill>
                <a:schemeClr val="tx1">
                  <a:lumMod val="65000"/>
                  <a:lumOff val="3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8758238"/>
              </p:ext>
            </p:extLst>
          </p:nvPr>
        </p:nvGraphicFramePr>
        <p:xfrm>
          <a:off x="609600" y="1935163"/>
          <a:ext cx="10972800" cy="2377440"/>
        </p:xfrm>
        <a:graphic>
          <a:graphicData uri="http://schemas.openxmlformats.org/drawingml/2006/table">
            <a:tbl>
              <a:tblPr firstRow="1" bandRow="1">
                <a:tableStyleId>{8799B23B-EC83-4686-B30A-512413B5E67A}</a:tableStyleId>
              </a:tblPr>
              <a:tblGrid>
                <a:gridCol w="5486400">
                  <a:extLst>
                    <a:ext uri="{9D8B030D-6E8A-4147-A177-3AD203B41FA5}">
                      <a16:colId xmlns:a16="http://schemas.microsoft.com/office/drawing/2014/main" xmlns="" val="3299015809"/>
                    </a:ext>
                  </a:extLst>
                </a:gridCol>
                <a:gridCol w="5486400">
                  <a:extLst>
                    <a:ext uri="{9D8B030D-6E8A-4147-A177-3AD203B41FA5}">
                      <a16:colId xmlns:a16="http://schemas.microsoft.com/office/drawing/2014/main" xmlns="" val="2461097463"/>
                    </a:ext>
                  </a:extLst>
                </a:gridCol>
              </a:tblGrid>
              <a:tr h="370840">
                <a:tc>
                  <a:txBody>
                    <a:bodyPr/>
                    <a:lstStyle/>
                    <a:p>
                      <a:r>
                        <a:rPr lang="en-US" dirty="0"/>
                        <a:t>Strengths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kern="1200" baseline="0" dirty="0" smtClean="0">
                          <a:solidFill>
                            <a:schemeClr val="tx1">
                              <a:lumMod val="65000"/>
                              <a:lumOff val="35000"/>
                            </a:schemeClr>
                          </a:solidFill>
                          <a:effectLst/>
                          <a:latin typeface="+mn-lt"/>
                          <a:ea typeface="+mn-ea"/>
                          <a:cs typeface="+mn-cs"/>
                        </a:rPr>
                        <a:t>The term "strengths" refers to what a company excels in and what differentiates it from the competitors.</a:t>
                      </a:r>
                      <a:endParaRPr lang="en-US" b="0" u="none" dirty="0">
                        <a:solidFill>
                          <a:schemeClr val="tx1">
                            <a:lumMod val="65000"/>
                            <a:lumOff val="35000"/>
                          </a:schemeClr>
                        </a:solidFill>
                      </a:endParaRPr>
                    </a:p>
                  </a:txBody>
                  <a:tcPr/>
                </a:tc>
                <a:tc>
                  <a:txBody>
                    <a:bodyPr/>
                    <a:lstStyle/>
                    <a:p>
                      <a:r>
                        <a:rPr lang="en-US" dirty="0" smtClean="0"/>
                        <a:t>Weaknesses</a:t>
                      </a:r>
                    </a:p>
                    <a:p>
                      <a:pPr marL="285750" indent="-285750">
                        <a:buFont typeface="Arial" panose="020B0604020202020204" pitchFamily="34" charset="0"/>
                        <a:buChar char="•"/>
                      </a:pPr>
                      <a:r>
                        <a:rPr lang="en-US" b="0" dirty="0" smtClean="0"/>
                        <a:t>Weaknesses prevent an organization from operating at maximum efficiency.</a:t>
                      </a:r>
                    </a:p>
                  </a:txBody>
                  <a:tcPr/>
                </a:tc>
                <a:extLst>
                  <a:ext uri="{0D108BD9-81ED-4DB2-BD59-A6C34878D82A}">
                    <a16:rowId xmlns:a16="http://schemas.microsoft.com/office/drawing/2014/main" xmlns="" val="1490152647"/>
                  </a:ext>
                </a:extLst>
              </a:tr>
              <a:tr h="370840">
                <a:tc>
                  <a:txBody>
                    <a:bodyPr/>
                    <a:lstStyle/>
                    <a:p>
                      <a:r>
                        <a:rPr lang="en-US" b="1" dirty="0" smtClean="0"/>
                        <a:t>Opportunities</a:t>
                      </a:r>
                    </a:p>
                    <a:p>
                      <a:pPr marL="285750" indent="-285750">
                        <a:buFont typeface="Arial" panose="020B0604020202020204" pitchFamily="34" charset="0"/>
                        <a:buChar char="•"/>
                      </a:pPr>
                      <a:r>
                        <a:rPr lang="en-US" b="0" dirty="0" smtClean="0"/>
                        <a:t>Opportunities relate to external circumstances that benefit a company and may provide it with a competitive edge</a:t>
                      </a:r>
                      <a:r>
                        <a:rPr lang="en-US" b="1" dirty="0" smtClean="0"/>
                        <a:t>.</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Threats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smtClean="0"/>
                        <a:t>Threats are defined as elements that have the potential to do damage to an organization.</a:t>
                      </a:r>
                    </a:p>
                  </a:txBody>
                  <a:tcPr>
                    <a:noFill/>
                  </a:tcPr>
                </a:tc>
                <a:extLst>
                  <a:ext uri="{0D108BD9-81ED-4DB2-BD59-A6C34878D82A}">
                    <a16:rowId xmlns:a16="http://schemas.microsoft.com/office/drawing/2014/main" xmlns="" val="3462684390"/>
                  </a:ext>
                </a:extLst>
              </a:tr>
            </a:tbl>
          </a:graphicData>
        </a:graphic>
      </p:graphicFrame>
    </p:spTree>
    <p:extLst>
      <p:ext uri="{BB962C8B-B14F-4D97-AF65-F5344CB8AC3E}">
        <p14:creationId xmlns:p14="http://schemas.microsoft.com/office/powerpoint/2010/main" val="1466341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SWOT Analysis Strategy</a:t>
            </a:r>
          </a:p>
        </p:txBody>
      </p:sp>
      <p:sp>
        <p:nvSpPr>
          <p:cNvPr id="2" name="Content Placeholder 1"/>
          <p:cNvSpPr>
            <a:spLocks noGrp="1"/>
          </p:cNvSpPr>
          <p:nvPr>
            <p:ph idx="1"/>
          </p:nvPr>
        </p:nvSpPr>
        <p:spPr/>
        <p:txBody>
          <a:bodyPr/>
          <a:lstStyle/>
          <a:p>
            <a:r>
              <a:rPr lang="en-US" dirty="0"/>
              <a:t>Strengths and Opportunities</a:t>
            </a:r>
          </a:p>
          <a:p>
            <a:pPr lvl="1"/>
            <a:r>
              <a:rPr lang="en-US" dirty="0" smtClean="0">
                <a:solidFill>
                  <a:schemeClr val="tx1">
                    <a:lumMod val="50000"/>
                    <a:lumOff val="50000"/>
                  </a:schemeClr>
                </a:solidFill>
              </a:rPr>
              <a:t>Global brand with a strong connection to consumer electronics.</a:t>
            </a:r>
          </a:p>
          <a:p>
            <a:pPr lvl="1"/>
            <a:r>
              <a:rPr lang="en-US" dirty="0" smtClean="0">
                <a:solidFill>
                  <a:schemeClr val="tx1">
                    <a:lumMod val="50000"/>
                    <a:lumOff val="50000"/>
                  </a:schemeClr>
                </a:solidFill>
              </a:rPr>
              <a:t>Collaboration with software developers.</a:t>
            </a:r>
          </a:p>
          <a:p>
            <a:pPr marL="393192" lvl="1" indent="0">
              <a:buNone/>
            </a:pPr>
            <a:endParaRPr lang="en-US" dirty="0">
              <a:solidFill>
                <a:schemeClr val="tx1">
                  <a:lumMod val="50000"/>
                  <a:lumOff val="50000"/>
                </a:schemeClr>
              </a:solidFill>
            </a:endParaRPr>
          </a:p>
        </p:txBody>
      </p:sp>
    </p:spTree>
    <p:extLst>
      <p:ext uri="{BB962C8B-B14F-4D97-AF65-F5344CB8AC3E}">
        <p14:creationId xmlns:p14="http://schemas.microsoft.com/office/powerpoint/2010/main" val="325200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SWOT Analysis Strategy</a:t>
            </a:r>
          </a:p>
        </p:txBody>
      </p:sp>
      <p:sp>
        <p:nvSpPr>
          <p:cNvPr id="2" name="Content Placeholder 1"/>
          <p:cNvSpPr>
            <a:spLocks noGrp="1"/>
          </p:cNvSpPr>
          <p:nvPr>
            <p:ph idx="1"/>
          </p:nvPr>
        </p:nvSpPr>
        <p:spPr/>
        <p:txBody>
          <a:bodyPr/>
          <a:lstStyle/>
          <a:p>
            <a:r>
              <a:rPr lang="en-US" dirty="0"/>
              <a:t>Weaknesses and Threats</a:t>
            </a:r>
          </a:p>
          <a:p>
            <a:pPr lvl="1"/>
            <a:r>
              <a:rPr lang="en-US" dirty="0" smtClean="0">
                <a:solidFill>
                  <a:schemeClr val="tx1">
                    <a:lumMod val="50000"/>
                    <a:lumOff val="50000"/>
                  </a:schemeClr>
                </a:solidFill>
              </a:rPr>
              <a:t>Innovation </a:t>
            </a:r>
          </a:p>
          <a:p>
            <a:pPr lvl="1"/>
            <a:r>
              <a:rPr lang="en-US" dirty="0" smtClean="0">
                <a:solidFill>
                  <a:schemeClr val="tx1">
                    <a:lumMod val="50000"/>
                    <a:lumOff val="50000"/>
                  </a:schemeClr>
                </a:solidFill>
              </a:rPr>
              <a:t>Exploit for the purpose of identifying opportunities </a:t>
            </a:r>
          </a:p>
        </p:txBody>
      </p:sp>
    </p:spTree>
    <p:extLst>
      <p:ext uri="{BB962C8B-B14F-4D97-AF65-F5344CB8AC3E}">
        <p14:creationId xmlns:p14="http://schemas.microsoft.com/office/powerpoint/2010/main" val="358297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Competitiveness Strategy</a:t>
            </a:r>
          </a:p>
        </p:txBody>
      </p:sp>
      <p:sp>
        <p:nvSpPr>
          <p:cNvPr id="2" name="Content Placeholder 1"/>
          <p:cNvSpPr>
            <a:spLocks noGrp="1"/>
          </p:cNvSpPr>
          <p:nvPr>
            <p:ph idx="1"/>
          </p:nvPr>
        </p:nvSpPr>
        <p:spPr/>
        <p:txBody>
          <a:bodyPr/>
          <a:lstStyle/>
          <a:p>
            <a:r>
              <a:rPr lang="en-US" dirty="0"/>
              <a:t>Competitiveness</a:t>
            </a:r>
          </a:p>
          <a:p>
            <a:pPr lvl="1"/>
            <a:r>
              <a:rPr lang="en-US" dirty="0" smtClean="0">
                <a:solidFill>
                  <a:schemeClr val="tx1">
                    <a:lumMod val="50000"/>
                    <a:lumOff val="50000"/>
                  </a:schemeClr>
                </a:solidFill>
              </a:rPr>
              <a:t> penetration of the market </a:t>
            </a:r>
          </a:p>
          <a:p>
            <a:pPr lvl="1"/>
            <a:r>
              <a:rPr lang="en-US" dirty="0" smtClean="0">
                <a:solidFill>
                  <a:schemeClr val="tx1">
                    <a:lumMod val="50000"/>
                    <a:lumOff val="50000"/>
                  </a:schemeClr>
                </a:solidFill>
              </a:rPr>
              <a:t>Development of new products  </a:t>
            </a:r>
            <a:endParaRPr lang="en-US" dirty="0">
              <a:solidFill>
                <a:schemeClr val="tx1">
                  <a:lumMod val="50000"/>
                  <a:lumOff val="50000"/>
                </a:schemeClr>
              </a:solidFill>
            </a:endParaRPr>
          </a:p>
        </p:txBody>
      </p:sp>
    </p:spTree>
    <p:extLst>
      <p:ext uri="{BB962C8B-B14F-4D97-AF65-F5344CB8AC3E}">
        <p14:creationId xmlns:p14="http://schemas.microsoft.com/office/powerpoint/2010/main" val="141945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Profitability Strategy</a:t>
            </a:r>
          </a:p>
        </p:txBody>
      </p:sp>
      <p:sp>
        <p:nvSpPr>
          <p:cNvPr id="2" name="Content Placeholder 1"/>
          <p:cNvSpPr>
            <a:spLocks noGrp="1"/>
          </p:cNvSpPr>
          <p:nvPr>
            <p:ph idx="1"/>
          </p:nvPr>
        </p:nvSpPr>
        <p:spPr/>
        <p:txBody>
          <a:bodyPr/>
          <a:lstStyle/>
          <a:p>
            <a:r>
              <a:rPr lang="en-US" dirty="0"/>
              <a:t>Profitability</a:t>
            </a:r>
          </a:p>
          <a:p>
            <a:pPr lvl="1"/>
            <a:r>
              <a:rPr lang="en-US" dirty="0">
                <a:solidFill>
                  <a:schemeClr val="tx1">
                    <a:lumMod val="50000"/>
                    <a:lumOff val="50000"/>
                  </a:schemeClr>
                </a:solidFill>
              </a:rPr>
              <a:t>Concentrating</a:t>
            </a:r>
            <a:r>
              <a:rPr lang="en-US" dirty="0">
                <a:solidFill>
                  <a:srgbClr val="0070C0"/>
                </a:solidFill>
              </a:rPr>
              <a:t> </a:t>
            </a:r>
            <a:r>
              <a:rPr lang="en-US" dirty="0">
                <a:solidFill>
                  <a:schemeClr val="tx1">
                    <a:lumMod val="50000"/>
                    <a:lumOff val="50000"/>
                  </a:schemeClr>
                </a:solidFill>
              </a:rPr>
              <a:t>attention</a:t>
            </a:r>
            <a:r>
              <a:rPr lang="en-US" dirty="0">
                <a:solidFill>
                  <a:srgbClr val="0070C0"/>
                </a:solidFill>
              </a:rPr>
              <a:t> </a:t>
            </a:r>
            <a:r>
              <a:rPr lang="en-US" dirty="0">
                <a:solidFill>
                  <a:schemeClr val="tx1">
                    <a:lumMod val="50000"/>
                    <a:lumOff val="50000"/>
                  </a:schemeClr>
                </a:solidFill>
              </a:rPr>
              <a:t>on sales</a:t>
            </a:r>
          </a:p>
          <a:p>
            <a:pPr lvl="1"/>
            <a:r>
              <a:rPr lang="en-US" dirty="0">
                <a:solidFill>
                  <a:schemeClr val="tx1">
                    <a:lumMod val="50000"/>
                    <a:lumOff val="50000"/>
                  </a:schemeClr>
                </a:solidFill>
              </a:rPr>
              <a:t>market expansion</a:t>
            </a:r>
          </a:p>
          <a:p>
            <a:pPr marL="393192" lvl="1" indent="0">
              <a:buNone/>
            </a:pPr>
            <a:endParaRPr lang="en-US" dirty="0"/>
          </a:p>
        </p:txBody>
      </p:sp>
    </p:spTree>
    <p:extLst>
      <p:ext uri="{BB962C8B-B14F-4D97-AF65-F5344CB8AC3E}">
        <p14:creationId xmlns:p14="http://schemas.microsoft.com/office/powerpoint/2010/main" val="387724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Communications Plan</a:t>
            </a:r>
          </a:p>
        </p:txBody>
      </p:sp>
      <p:sp>
        <p:nvSpPr>
          <p:cNvPr id="2" name="Content Placeholder 1"/>
          <p:cNvSpPr>
            <a:spLocks noGrp="1"/>
          </p:cNvSpPr>
          <p:nvPr>
            <p:ph idx="1"/>
          </p:nvPr>
        </p:nvSpPr>
        <p:spPr/>
        <p:txBody>
          <a:bodyPr>
            <a:normAutofit/>
          </a:bodyPr>
          <a:lstStyle/>
          <a:p>
            <a:r>
              <a:rPr lang="en-US" dirty="0"/>
              <a:t>Competitiveness Strategies</a:t>
            </a:r>
          </a:p>
          <a:p>
            <a:pPr lvl="1"/>
            <a:r>
              <a:rPr lang="en-US" dirty="0">
                <a:solidFill>
                  <a:schemeClr val="tx1">
                    <a:lumMod val="50000"/>
                    <a:lumOff val="50000"/>
                  </a:schemeClr>
                </a:solidFill>
              </a:rPr>
              <a:t>Concentrate on a few strategic objectives </a:t>
            </a:r>
            <a:endParaRPr lang="en-US" dirty="0" smtClean="0">
              <a:solidFill>
                <a:schemeClr val="tx1">
                  <a:lumMod val="50000"/>
                  <a:lumOff val="50000"/>
                </a:schemeClr>
              </a:solidFill>
            </a:endParaRPr>
          </a:p>
          <a:p>
            <a:pPr lvl="1"/>
            <a:r>
              <a:rPr lang="en-US" dirty="0">
                <a:solidFill>
                  <a:schemeClr val="tx1">
                    <a:lumMod val="50000"/>
                    <a:lumOff val="50000"/>
                  </a:schemeClr>
                </a:solidFill>
              </a:rPr>
              <a:t>Justify the importance of a priority.</a:t>
            </a:r>
            <a:endParaRPr lang="en-US" dirty="0" smtClean="0">
              <a:solidFill>
                <a:srgbClr val="0070C0"/>
              </a:solidFill>
            </a:endParaRPr>
          </a:p>
        </p:txBody>
      </p:sp>
    </p:spTree>
    <p:extLst>
      <p:ext uri="{BB962C8B-B14F-4D97-AF65-F5344CB8AC3E}">
        <p14:creationId xmlns:p14="http://schemas.microsoft.com/office/powerpoint/2010/main" val="205488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Communications Plan</a:t>
            </a:r>
          </a:p>
        </p:txBody>
      </p:sp>
      <p:sp>
        <p:nvSpPr>
          <p:cNvPr id="2" name="Content Placeholder 1"/>
          <p:cNvSpPr>
            <a:spLocks noGrp="1"/>
          </p:cNvSpPr>
          <p:nvPr>
            <p:ph idx="1"/>
          </p:nvPr>
        </p:nvSpPr>
        <p:spPr/>
        <p:txBody>
          <a:bodyPr>
            <a:normAutofit/>
          </a:bodyPr>
          <a:lstStyle/>
          <a:p>
            <a:r>
              <a:rPr lang="en-US" dirty="0"/>
              <a:t>Profitability Strategies</a:t>
            </a:r>
          </a:p>
          <a:p>
            <a:pPr lvl="1"/>
            <a:r>
              <a:rPr lang="en-US" dirty="0">
                <a:solidFill>
                  <a:schemeClr val="tx1">
                    <a:lumMod val="50000"/>
                    <a:lumOff val="50000"/>
                  </a:schemeClr>
                </a:solidFill>
              </a:rPr>
              <a:t>Ascertain that all information pertaining to your project is provided transparently. </a:t>
            </a:r>
            <a:endParaRPr lang="en-US" dirty="0" smtClean="0">
              <a:solidFill>
                <a:schemeClr val="tx1">
                  <a:lumMod val="50000"/>
                  <a:lumOff val="50000"/>
                </a:schemeClr>
              </a:solidFill>
            </a:endParaRPr>
          </a:p>
          <a:p>
            <a:pPr lvl="1"/>
            <a:r>
              <a:rPr lang="en-US" dirty="0">
                <a:solidFill>
                  <a:schemeClr val="tx1">
                    <a:lumMod val="50000"/>
                    <a:lumOff val="50000"/>
                  </a:schemeClr>
                </a:solidFill>
              </a:rPr>
              <a:t>Communicate with stakeholders in the most effective way possible for them</a:t>
            </a:r>
          </a:p>
        </p:txBody>
      </p:sp>
    </p:spTree>
    <p:extLst>
      <p:ext uri="{BB962C8B-B14F-4D97-AF65-F5344CB8AC3E}">
        <p14:creationId xmlns:p14="http://schemas.microsoft.com/office/powerpoint/2010/main" val="105024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Corporate Social Responsibility</a:t>
            </a:r>
          </a:p>
        </p:txBody>
      </p:sp>
      <p:sp>
        <p:nvSpPr>
          <p:cNvPr id="2" name="Content Placeholder 1"/>
          <p:cNvSpPr>
            <a:spLocks noGrp="1"/>
          </p:cNvSpPr>
          <p:nvPr>
            <p:ph idx="1"/>
          </p:nvPr>
        </p:nvSpPr>
        <p:spPr/>
        <p:txBody>
          <a:bodyPr>
            <a:normAutofit/>
          </a:bodyPr>
          <a:lstStyle/>
          <a:p>
            <a:r>
              <a:rPr lang="en-US" dirty="0"/>
              <a:t>Responsible (ethical) corporate citizen</a:t>
            </a:r>
          </a:p>
          <a:p>
            <a:pPr lvl="1"/>
            <a:r>
              <a:rPr lang="en-US" dirty="0" smtClean="0">
                <a:solidFill>
                  <a:schemeClr val="tx1">
                    <a:lumMod val="50000"/>
                    <a:lumOff val="50000"/>
                  </a:schemeClr>
                </a:solidFill>
              </a:rPr>
              <a:t>Establishing libraries in countries like Iraq, Iran and </a:t>
            </a:r>
            <a:r>
              <a:rPr lang="en-US" dirty="0">
                <a:solidFill>
                  <a:schemeClr val="tx1">
                    <a:lumMod val="50000"/>
                    <a:lumOff val="50000"/>
                  </a:schemeClr>
                </a:solidFill>
              </a:rPr>
              <a:t>Bolivia</a:t>
            </a:r>
          </a:p>
          <a:p>
            <a:pPr lvl="1"/>
            <a:r>
              <a:rPr lang="en-US" dirty="0" smtClean="0">
                <a:solidFill>
                  <a:schemeClr val="tx1">
                    <a:lumMod val="50000"/>
                    <a:lumOff val="50000"/>
                  </a:schemeClr>
                </a:solidFill>
              </a:rPr>
              <a:t>Book donation </a:t>
            </a:r>
            <a:endParaRPr lang="en-US" dirty="0">
              <a:solidFill>
                <a:schemeClr val="tx1">
                  <a:lumMod val="50000"/>
                  <a:lumOff val="50000"/>
                </a:schemeClr>
              </a:solidFill>
            </a:endParaRPr>
          </a:p>
          <a:p>
            <a:r>
              <a:rPr lang="en-US" dirty="0"/>
              <a:t>Impact of efforts on company’s bottom line </a:t>
            </a:r>
          </a:p>
          <a:p>
            <a:pPr lvl="1"/>
            <a:r>
              <a:rPr lang="en-US" dirty="0">
                <a:solidFill>
                  <a:schemeClr val="tx1">
                    <a:lumMod val="50000"/>
                    <a:lumOff val="50000"/>
                  </a:schemeClr>
                </a:solidFill>
              </a:rPr>
              <a:t>Innovative Thinker for a More Sustainable </a:t>
            </a:r>
            <a:r>
              <a:rPr lang="en-US" dirty="0" smtClean="0">
                <a:solidFill>
                  <a:schemeClr val="tx1">
                    <a:lumMod val="50000"/>
                    <a:lumOff val="50000"/>
                  </a:schemeClr>
                </a:solidFill>
              </a:rPr>
              <a:t>World</a:t>
            </a:r>
          </a:p>
          <a:p>
            <a:pPr lvl="1"/>
            <a:r>
              <a:rPr lang="en-US" dirty="0">
                <a:solidFill>
                  <a:schemeClr val="tx1">
                    <a:lumMod val="50000"/>
                    <a:lumOff val="50000"/>
                  </a:schemeClr>
                </a:solidFill>
              </a:rPr>
              <a:t>Samsung SDI's Stewardship Program</a:t>
            </a:r>
          </a:p>
        </p:txBody>
      </p:sp>
    </p:spTree>
    <p:extLst>
      <p:ext uri="{BB962C8B-B14F-4D97-AF65-F5344CB8AC3E}">
        <p14:creationId xmlns:p14="http://schemas.microsoft.com/office/powerpoint/2010/main" val="631022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429</TotalTime>
  <Words>1405</Words>
  <Application>Microsoft Office PowerPoint</Application>
  <PresentationFormat>Widescreen</PresentationFormat>
  <Paragraphs>77</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Palatino Linotype</vt:lpstr>
      <vt:lpstr>Wingdings 2</vt:lpstr>
      <vt:lpstr>Presentation on brainstorming</vt:lpstr>
      <vt:lpstr>BUS499 Capstone</vt:lpstr>
      <vt:lpstr>SWOT Analysis of Samsung company</vt:lpstr>
      <vt:lpstr>SWOT Analysis Strategy</vt:lpstr>
      <vt:lpstr>SWOT Analysis Strategy</vt:lpstr>
      <vt:lpstr>Competitiveness Strategy</vt:lpstr>
      <vt:lpstr>Profitability Strategy</vt:lpstr>
      <vt:lpstr>Communications Plan</vt:lpstr>
      <vt:lpstr>Communications Plan</vt:lpstr>
      <vt:lpstr>Corporate Social Responsibility</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BUS499 Captone</dc:title>
  <dc:creator>Alethia Gardner</dc:creator>
  <cp:lastModifiedBy>hp</cp:lastModifiedBy>
  <cp:revision>54</cp:revision>
  <dcterms:created xsi:type="dcterms:W3CDTF">2018-11-16T01:49:47Z</dcterms:created>
  <dcterms:modified xsi:type="dcterms:W3CDTF">2021-09-17T01:57:55Z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